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0" r:id="rId3"/>
    <p:sldId id="261" r:id="rId4"/>
    <p:sldId id="257" r:id="rId5"/>
    <p:sldId id="259" r:id="rId6"/>
    <p:sldId id="267" r:id="rId7"/>
    <p:sldId id="268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069928-DD2B-CA43-894C-87B7F80F4388}" v="607" dt="2023-10-30T03:03:13.1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48"/>
    <p:restoredTop sz="94686"/>
  </p:normalViewPr>
  <p:slideViewPr>
    <p:cSldViewPr snapToGrid="0">
      <p:cViewPr varScale="1">
        <p:scale>
          <a:sx n="101" d="100"/>
          <a:sy n="101" d="100"/>
        </p:scale>
        <p:origin x="4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6083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284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7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722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632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978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92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365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452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750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2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194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4.xml"/><Relationship Id="rId4" Type="http://schemas.openxmlformats.org/officeDocument/2006/relationships/audio" Target="../media/media2.wa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4183DBE9-849A-52EF-8CDA-B6E22D0DCE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82" r="-1" b="6704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0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388E13-A10B-20CA-6C81-CE53F64336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Video Translation Using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BE42F7-958A-D219-1ECD-B43D31740F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845378"/>
          </a:xfrm>
        </p:spPr>
        <p:txBody>
          <a:bodyPr>
            <a:normAutofit fontScale="85000" lnSpcReduction="20000"/>
          </a:bodyPr>
          <a:lstStyle/>
          <a:p>
            <a:r>
              <a:rPr lang="en-US" sz="2000">
                <a:solidFill>
                  <a:schemeClr val="bg1"/>
                </a:solidFill>
              </a:rPr>
              <a:t>By,</a:t>
            </a:r>
          </a:p>
          <a:p>
            <a:r>
              <a:rPr lang="en-US" sz="2000">
                <a:solidFill>
                  <a:schemeClr val="bg1"/>
                </a:solidFill>
              </a:rPr>
              <a:t>Chirag Bellara</a:t>
            </a:r>
          </a:p>
          <a:p>
            <a:r>
              <a:rPr lang="en-US" sz="2000">
                <a:solidFill>
                  <a:schemeClr val="bg1"/>
                </a:solidFill>
              </a:rPr>
              <a:t>Sai Suraj Matta Veera Venkata</a:t>
            </a:r>
          </a:p>
          <a:p>
            <a:r>
              <a:rPr lang="en-US" sz="2000">
                <a:solidFill>
                  <a:schemeClr val="bg1"/>
                </a:solidFill>
              </a:rPr>
              <a:t>Al Shafayet Haque Silvy</a:t>
            </a:r>
          </a:p>
          <a:p>
            <a:r>
              <a:rPr lang="en-US" sz="2000">
                <a:solidFill>
                  <a:schemeClr val="bg1"/>
                </a:solidFill>
              </a:rPr>
              <a:t>Rohit Ramkumar</a:t>
            </a:r>
          </a:p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9381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3E5DC-372A-44D0-CA0F-D959417B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Video to Text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5ED6F-A126-7AED-66CC-12EDE40D75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8305" y="2478024"/>
            <a:ext cx="4937760" cy="3694176"/>
          </a:xfrm>
        </p:spPr>
        <p:txBody>
          <a:bodyPr>
            <a:normAutofit fontScale="92500"/>
          </a:bodyPr>
          <a:lstStyle/>
          <a:p>
            <a:r>
              <a:rPr lang="en-US" dirty="0"/>
              <a:t>Video to Text takes the video URL as input and outputs the transcription of the video.</a:t>
            </a:r>
          </a:p>
          <a:p>
            <a:r>
              <a:rPr lang="en-US" dirty="0"/>
              <a:t>Transcription is done using Automatic Speech Recognition models.</a:t>
            </a:r>
          </a:p>
          <a:p>
            <a:r>
              <a:rPr lang="en-US" dirty="0"/>
              <a:t>We use OpenAI Whisper, Google Speech Recognition and Facebook’s Wav2Vec2 model.</a:t>
            </a:r>
          </a:p>
          <a:p>
            <a:endParaRPr lang="en-US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A4077041-8678-7A34-A211-75BE1B77D91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255776"/>
              </p:ext>
            </p:extLst>
          </p:nvPr>
        </p:nvGraphicFramePr>
        <p:xfrm>
          <a:off x="6344983" y="2543242"/>
          <a:ext cx="4938712" cy="36559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4468">
                  <a:extLst>
                    <a:ext uri="{9D8B030D-6E8A-4147-A177-3AD203B41FA5}">
                      <a16:colId xmlns:a16="http://schemas.microsoft.com/office/drawing/2014/main" val="1408967932"/>
                    </a:ext>
                  </a:extLst>
                </a:gridCol>
                <a:gridCol w="2384244">
                  <a:extLst>
                    <a:ext uri="{9D8B030D-6E8A-4147-A177-3AD203B41FA5}">
                      <a16:colId xmlns:a16="http://schemas.microsoft.com/office/drawing/2014/main" val="1491904520"/>
                    </a:ext>
                  </a:extLst>
                </a:gridCol>
              </a:tblGrid>
              <a:tr h="547833">
                <a:tc>
                  <a:txBody>
                    <a:bodyPr/>
                    <a:lstStyle/>
                    <a:p>
                      <a:r>
                        <a:rPr lang="en-US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of Execution (in sec)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6135099"/>
                  </a:ext>
                </a:extLst>
              </a:tr>
              <a:tr h="601122">
                <a:tc>
                  <a:txBody>
                    <a:bodyPr/>
                    <a:lstStyle/>
                    <a:p>
                      <a:r>
                        <a:rPr lang="en-US" sz="18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Downloading the video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723540"/>
                  </a:ext>
                </a:extLst>
              </a:tr>
              <a:tr h="5478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Extracting the audio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8654504"/>
                  </a:ext>
                </a:extLst>
              </a:tr>
              <a:tr h="601122">
                <a:tc>
                  <a:txBody>
                    <a:bodyPr/>
                    <a:lstStyle/>
                    <a:p>
                      <a:r>
                        <a:rPr lang="en-US"/>
                        <a:t>Facebook’s Wav2Vec2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021776"/>
                  </a:ext>
                </a:extLst>
              </a:tr>
              <a:tr h="601122">
                <a:tc>
                  <a:txBody>
                    <a:bodyPr/>
                    <a:lstStyle/>
                    <a:p>
                      <a:r>
                        <a:rPr lang="en-US" dirty="0"/>
                        <a:t>Google Speech Recognition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125.18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103273"/>
                  </a:ext>
                </a:extLst>
              </a:tr>
              <a:tr h="547833">
                <a:tc>
                  <a:txBody>
                    <a:bodyPr/>
                    <a:lstStyle/>
                    <a:p>
                      <a:r>
                        <a:rPr lang="en-US" dirty="0"/>
                        <a:t>OpenAI Whisper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003364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319186E-3129-FEE2-EC11-0BAA46F74EAE}"/>
              </a:ext>
            </a:extLst>
          </p:cNvPr>
          <p:cNvSpPr txBox="1"/>
          <p:nvPr/>
        </p:nvSpPr>
        <p:spPr>
          <a:xfrm>
            <a:off x="1118973" y="1331783"/>
            <a:ext cx="101737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Step 1 – Video Translation using Deep Learning</a:t>
            </a:r>
          </a:p>
        </p:txBody>
      </p:sp>
    </p:spTree>
    <p:extLst>
      <p:ext uri="{BB962C8B-B14F-4D97-AF65-F5344CB8AC3E}">
        <p14:creationId xmlns:p14="http://schemas.microsoft.com/office/powerpoint/2010/main" val="189540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32186-6BC0-8674-516E-849F1682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21180"/>
            <a:ext cx="10161264" cy="808874"/>
          </a:xfrm>
        </p:spPr>
        <p:txBody>
          <a:bodyPr/>
          <a:lstStyle/>
          <a:p>
            <a:r>
              <a:rPr lang="en-US" dirty="0"/>
              <a:t>Machine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3A01A-AB7E-F8C8-3C6D-8A12BC25C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301" y="2294917"/>
            <a:ext cx="10388331" cy="203485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>
                <a:latin typeface="Neue Haas Grotesk Text Pro"/>
                <a:cs typeface="Arial"/>
              </a:rPr>
              <a:t>Machine translation takes text as input and produces translated text as output.</a:t>
            </a:r>
            <a:endParaRPr lang="en-US" sz="2000" dirty="0">
              <a:latin typeface="Neue Haas Grotesk Text Pro"/>
            </a:endParaRPr>
          </a:p>
          <a:p>
            <a:r>
              <a:rPr lang="en-US" sz="2000" dirty="0">
                <a:latin typeface="Neue Haas Grotesk Text Pro"/>
                <a:cs typeface="Arial"/>
              </a:rPr>
              <a:t>The input and output languages can be specified according to the needs.</a:t>
            </a:r>
            <a:endParaRPr lang="en-US" sz="2000" dirty="0">
              <a:latin typeface="Neue Haas Grotesk Text Pro"/>
            </a:endParaRPr>
          </a:p>
          <a:p>
            <a:r>
              <a:rPr lang="en-US" sz="2000" dirty="0">
                <a:latin typeface="Neue Haas Grotesk Text Pro"/>
                <a:cs typeface="Arial"/>
              </a:rPr>
              <a:t>In this project, we have employed three machine translation models, namely Google Translate, Azure AI Translator, and </a:t>
            </a:r>
            <a:r>
              <a:rPr lang="en-US" sz="2000" dirty="0" err="1">
                <a:latin typeface="Neue Haas Grotesk Text Pro"/>
                <a:cs typeface="Arial"/>
              </a:rPr>
              <a:t>MyMemory</a:t>
            </a:r>
            <a:r>
              <a:rPr lang="en-US" sz="2000" dirty="0">
                <a:latin typeface="Neue Haas Grotesk Text Pro"/>
                <a:cs typeface="Arial"/>
              </a:rPr>
              <a:t>, to assess their respective accuracies.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F8C127-71AC-E604-802C-98AF2A436C73}"/>
              </a:ext>
            </a:extLst>
          </p:cNvPr>
          <p:cNvSpPr txBox="1"/>
          <p:nvPr/>
        </p:nvSpPr>
        <p:spPr>
          <a:xfrm>
            <a:off x="1118973" y="1331783"/>
            <a:ext cx="101737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Step 2 – Video Translation using Deep Learning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5060B47-5EBD-AB77-3DFC-B2057CBFC7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3193180"/>
              </p:ext>
            </p:extLst>
          </p:nvPr>
        </p:nvGraphicFramePr>
        <p:xfrm>
          <a:off x="1164980" y="4447442"/>
          <a:ext cx="4088419" cy="14833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8419">
                  <a:extLst>
                    <a:ext uri="{9D8B030D-6E8A-4147-A177-3AD203B41FA5}">
                      <a16:colId xmlns:a16="http://schemas.microsoft.com/office/drawing/2014/main" val="3250204488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noProof="0">
                          <a:solidFill>
                            <a:schemeClr val="bg1"/>
                          </a:solidFill>
                          <a:latin typeface="Neue Haas Grotesk Text Pro"/>
                        </a:rPr>
                        <a:t>Features: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99677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marL="171450" marR="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,Sans-Serif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Supports a wide range of languages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7113359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marL="171450" marR="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,Sans-Serif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Auto-Detection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8113721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marL="171450" marR="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,Sans-Serif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Easy Integration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97810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91DA31B-008F-20DB-EECE-E7D2B8AEC4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7078864"/>
              </p:ext>
            </p:extLst>
          </p:nvPr>
        </p:nvGraphicFramePr>
        <p:xfrm>
          <a:off x="5575788" y="4447442"/>
          <a:ext cx="597595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5952">
                  <a:extLst>
                    <a:ext uri="{9D8B030D-6E8A-4147-A177-3AD203B41FA5}">
                      <a16:colId xmlns:a16="http://schemas.microsoft.com/office/drawing/2014/main" val="4171348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noProof="0">
                          <a:solidFill>
                            <a:schemeClr val="bg1"/>
                          </a:solidFill>
                          <a:latin typeface="Neue Haas Grotesk Text Pro"/>
                        </a:rPr>
                        <a:t>Limitations: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186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Cost - It's not free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5613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Rate Limiting - limited no of requests 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0879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000000"/>
                          </a:solidFill>
                          <a:latin typeface="Neue Haas Grotesk Text Pro"/>
                        </a:rPr>
                        <a:t>Privacy Concerns - data will be processed by the servers.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4184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3372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7C23B-CE39-CF1C-E87A-E5CC377B8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/>
              <a:t>Text To Speech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F1E39-6234-41F2-9B6B-FB5F415E7C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0724" y="2265373"/>
            <a:ext cx="4937760" cy="369417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800" dirty="0"/>
              <a:t>Using bark for 13 languages with multiple speaker models</a:t>
            </a:r>
          </a:p>
          <a:p>
            <a:pPr lvl="1"/>
            <a:r>
              <a:rPr lang="en-US" sz="1800" dirty="0"/>
              <a:t>Transformer based model</a:t>
            </a:r>
          </a:p>
          <a:p>
            <a:pPr lvl="1"/>
            <a:r>
              <a:rPr lang="en-US" sz="1800" dirty="0"/>
              <a:t>Has accent based voices</a:t>
            </a:r>
          </a:p>
          <a:p>
            <a:pPr lvl="1"/>
            <a:r>
              <a:rPr lang="en-US" sz="1800" dirty="0"/>
              <a:t>Can make non-speech sounds (laugh, sigh, gasp)</a:t>
            </a:r>
          </a:p>
          <a:p>
            <a:r>
              <a:rPr lang="en-US" sz="1800" dirty="0"/>
              <a:t>For longer speech, we use </a:t>
            </a:r>
            <a:r>
              <a:rPr lang="en-US" sz="1800" b="1" dirty="0" err="1"/>
              <a:t>nltk</a:t>
            </a:r>
            <a:r>
              <a:rPr lang="en-US" sz="1800" dirty="0"/>
              <a:t> to tokenize sentences</a:t>
            </a:r>
          </a:p>
          <a:p>
            <a:r>
              <a:rPr lang="en-US" sz="1800" dirty="0"/>
              <a:t>It takes around 2.34 minutes to process audio of 10-12 minutes in CPU based Google Colab.</a:t>
            </a:r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output_audio (1)">
            <a:hlinkClick r:id="" action="ppaction://media"/>
            <a:extLst>
              <a:ext uri="{FF2B5EF4-FFF2-40B4-BE49-F238E27FC236}">
                <a16:creationId xmlns:a16="http://schemas.microsoft.com/office/drawing/2014/main" id="{2C6A9400-EBA6-2AA1-E0CC-C2D251C567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461026" y="2443450"/>
            <a:ext cx="730250" cy="730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1AFBCE-C563-ADB5-E08A-B649AA57753E}"/>
              </a:ext>
            </a:extLst>
          </p:cNvPr>
          <p:cNvSpPr txBox="1"/>
          <p:nvPr/>
        </p:nvSpPr>
        <p:spPr>
          <a:xfrm>
            <a:off x="7825207" y="2623909"/>
            <a:ext cx="20446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Hindi conversion</a:t>
            </a:r>
          </a:p>
        </p:txBody>
      </p:sp>
      <p:pic>
        <p:nvPicPr>
          <p:cNvPr id="6" name="output_audio (3)">
            <a:hlinkClick r:id="" action="ppaction://media"/>
            <a:extLst>
              <a:ext uri="{FF2B5EF4-FFF2-40B4-BE49-F238E27FC236}">
                <a16:creationId xmlns:a16="http://schemas.microsoft.com/office/drawing/2014/main" id="{E62BB4A1-D069-DC9B-25E9-5CDF2FFE124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461026" y="4372728"/>
            <a:ext cx="730250" cy="730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1F610C-CD98-8DF7-D05D-AACC1872FF6F}"/>
              </a:ext>
            </a:extLst>
          </p:cNvPr>
          <p:cNvSpPr txBox="1"/>
          <p:nvPr/>
        </p:nvSpPr>
        <p:spPr>
          <a:xfrm>
            <a:off x="7825208" y="4276188"/>
            <a:ext cx="224382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Japanese accent </a:t>
            </a:r>
          </a:p>
          <a:p>
            <a:r>
              <a:rPr lang="en-US" b="1"/>
              <a:t>conversion for </a:t>
            </a:r>
          </a:p>
          <a:p>
            <a:r>
              <a:rPr lang="en-US" b="1"/>
              <a:t>English text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467EF5-2A98-D23E-FE9A-D34CD287A1EB}"/>
              </a:ext>
            </a:extLst>
          </p:cNvPr>
          <p:cNvSpPr txBox="1"/>
          <p:nvPr/>
        </p:nvSpPr>
        <p:spPr>
          <a:xfrm>
            <a:off x="1118973" y="1331783"/>
            <a:ext cx="101737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Step 3 – Video Translation using Deep Learning</a:t>
            </a:r>
          </a:p>
        </p:txBody>
      </p:sp>
    </p:spTree>
    <p:extLst>
      <p:ext uri="{BB962C8B-B14F-4D97-AF65-F5344CB8AC3E}">
        <p14:creationId xmlns:p14="http://schemas.microsoft.com/office/powerpoint/2010/main" val="68482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7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40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789DC-30A7-D1AF-5BB4-3E20F5035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/>
              <a:t>Audio to Video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7C68A-664B-A0D8-2652-8C322376E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Python provides a library </a:t>
            </a:r>
            <a:r>
              <a:rPr lang="en-US" b="1" i="1" dirty="0" err="1"/>
              <a:t>moviepy</a:t>
            </a:r>
            <a:r>
              <a:rPr lang="en-US" dirty="0"/>
              <a:t>, which can be used to edit the audio and video files.</a:t>
            </a:r>
          </a:p>
          <a:p>
            <a:r>
              <a:rPr lang="en-US" dirty="0"/>
              <a:t>This can be used to apply the translated audio file over the video.</a:t>
            </a:r>
          </a:p>
          <a:p>
            <a:r>
              <a:rPr lang="en-US" dirty="0"/>
              <a:t>Once the translated audio is obtained, the length of the audio is adjusted to match the original video.</a:t>
            </a:r>
          </a:p>
          <a:p>
            <a:r>
              <a:rPr lang="en-US" dirty="0"/>
              <a:t>After the translated audio is altered, it is applied over the video.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8FD25E-92D2-B6BC-30AE-852AADCFCD55}"/>
              </a:ext>
            </a:extLst>
          </p:cNvPr>
          <p:cNvSpPr txBox="1"/>
          <p:nvPr/>
        </p:nvSpPr>
        <p:spPr>
          <a:xfrm>
            <a:off x="1118973" y="1331783"/>
            <a:ext cx="101737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Step 4 – Video Translation using Deep Learning</a:t>
            </a:r>
          </a:p>
        </p:txBody>
      </p:sp>
    </p:spTree>
    <p:extLst>
      <p:ext uri="{BB962C8B-B14F-4D97-AF65-F5344CB8AC3E}">
        <p14:creationId xmlns:p14="http://schemas.microsoft.com/office/powerpoint/2010/main" val="1767779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57B28-A52A-2CD5-82BD-BF0E9E86F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490" y="548640"/>
            <a:ext cx="10579206" cy="1169550"/>
          </a:xfrm>
        </p:spPr>
        <p:txBody>
          <a:bodyPr>
            <a:normAutofit fontScale="90000"/>
          </a:bodyPr>
          <a:lstStyle/>
          <a:p>
            <a:r>
              <a:rPr lang="en-US"/>
              <a:t>The Good and The "What We need to Work On"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F2869-03A7-D2D0-E03E-6D0C0E2276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Pull requests handling</a:t>
            </a:r>
          </a:p>
          <a:p>
            <a:r>
              <a:rPr lang="en-US" dirty="0"/>
              <a:t>Work division</a:t>
            </a:r>
          </a:p>
          <a:p>
            <a:r>
              <a:rPr lang="en-US" dirty="0"/>
              <a:t>Coding Practices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A24BD6-715A-5BD9-8077-8F386817B74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Workflows</a:t>
            </a:r>
          </a:p>
          <a:p>
            <a:r>
              <a:rPr lang="en-US" dirty="0"/>
              <a:t>Model Integration</a:t>
            </a:r>
          </a:p>
          <a:p>
            <a:r>
              <a:rPr lang="en-US" dirty="0"/>
              <a:t>More Frequent Meetings</a:t>
            </a:r>
          </a:p>
        </p:txBody>
      </p:sp>
    </p:spTree>
    <p:extLst>
      <p:ext uri="{BB962C8B-B14F-4D97-AF65-F5344CB8AC3E}">
        <p14:creationId xmlns:p14="http://schemas.microsoft.com/office/powerpoint/2010/main" val="1029107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92169-6875-399B-170F-5A9222AE8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D0949-A636-13A3-31B6-A80BF43D44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Experimenting with more models and libraries for Step 2 and 3</a:t>
            </a:r>
          </a:p>
          <a:p>
            <a:r>
              <a:rPr lang="en-US" dirty="0"/>
              <a:t>Integration of all the steps</a:t>
            </a:r>
          </a:p>
          <a:p>
            <a:r>
              <a:rPr lang="en-US" dirty="0"/>
              <a:t>Add the functionality of Uploading a Video</a:t>
            </a:r>
          </a:p>
          <a:p>
            <a:r>
              <a:rPr lang="en-US" dirty="0"/>
              <a:t>Include more Performance Metrics</a:t>
            </a:r>
          </a:p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42732FA-2CD7-CF5C-11FA-5E3FE53AE951}"/>
              </a:ext>
            </a:extLst>
          </p:cNvPr>
          <p:cNvSpPr txBox="1">
            <a:spLocks/>
          </p:cNvSpPr>
          <p:nvPr/>
        </p:nvSpPr>
        <p:spPr>
          <a:xfrm>
            <a:off x="6138674" y="2478024"/>
            <a:ext cx="4937760" cy="3694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Identify better ways to merge the audio and video, possibly by using API’s.</a:t>
            </a:r>
          </a:p>
          <a:p>
            <a:r>
              <a:rPr lang="en-US" dirty="0"/>
              <a:t>Synchronization of the video and </a:t>
            </a:r>
            <a:r>
              <a:rPr lang="en-US"/>
              <a:t>the audio.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8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F44879F-6698-4394-89D4-7B3CDB92E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!!Rectangle">
            <a:extLst>
              <a:ext uri="{FF2B5EF4-FFF2-40B4-BE49-F238E27FC236}">
                <a16:creationId xmlns:a16="http://schemas.microsoft.com/office/drawing/2014/main" id="{C65FD3B2-577C-49A0-B40E-4845C5D5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4183DBE9-849A-52EF-8CDA-B6E22D0DCE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5022" b="18728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388E13-A10B-20CA-6C81-CE53F64336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26720"/>
            <a:ext cx="10506456" cy="19191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Thank You!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BE42F7-958A-D219-1ECD-B43D31740F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3337269"/>
            <a:ext cx="10509504" cy="986142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121588165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433</Words>
  <Application>Microsoft Macintosh PowerPoint</Application>
  <PresentationFormat>Widescreen</PresentationFormat>
  <Paragraphs>70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Arial,Sans-Serif</vt:lpstr>
      <vt:lpstr>Avenir Next LT Pro</vt:lpstr>
      <vt:lpstr>Calibri</vt:lpstr>
      <vt:lpstr>Neue Haas Grotesk Text Pro</vt:lpstr>
      <vt:lpstr>AccentBoxVTI</vt:lpstr>
      <vt:lpstr>Video Translation Using Deep Learning</vt:lpstr>
      <vt:lpstr>Video to Text </vt:lpstr>
      <vt:lpstr>Machine Translation</vt:lpstr>
      <vt:lpstr>Text To Speech </vt:lpstr>
      <vt:lpstr>Audio to Video </vt:lpstr>
      <vt:lpstr>The Good and The "What We need to Work On"</vt:lpstr>
      <vt:lpstr>Future Scope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Translation Using Deep Learning</dc:title>
  <dc:creator>Chirag Mahesh Bellara</dc:creator>
  <cp:lastModifiedBy>Chirag Mahesh Bellara</cp:lastModifiedBy>
  <cp:revision>2</cp:revision>
  <dcterms:created xsi:type="dcterms:W3CDTF">2023-10-24T23:46:31Z</dcterms:created>
  <dcterms:modified xsi:type="dcterms:W3CDTF">2023-10-30T17:20:34Z</dcterms:modified>
</cp:coreProperties>
</file>